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oppins"/>
      <p:regular r:id="rId25"/>
      <p:bold r:id="rId26"/>
      <p:italic r:id="rId27"/>
      <p:boldItalic r:id="rId28"/>
    </p:embeddedFont>
    <p:embeddedFont>
      <p:font typeface="Montserrat Light"/>
      <p:regular r:id="rId29"/>
      <p:bold r:id="rId30"/>
      <p:italic r:id="rId31"/>
      <p:boldItalic r:id="rId32"/>
    </p:embeddedFont>
    <p:embeddedFont>
      <p:font typeface="Poppins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6.xml"/><Relationship Id="rId33" Type="http://schemas.openxmlformats.org/officeDocument/2006/relationships/font" Target="fonts/PoppinsExtraBold-bold.fntdata"/><Relationship Id="rId10" Type="http://schemas.openxmlformats.org/officeDocument/2006/relationships/slide" Target="slides/slide5.xml"/><Relationship Id="rId32" Type="http://schemas.openxmlformats.org/officeDocument/2006/relationships/font" Target="fonts/MontserratLight-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oppins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625be57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625be57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625be57d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625be57d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625be57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625be57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625be57d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625be57d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625be57d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625be57d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625be57d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625be57d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625be57d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625be57d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625be57d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625be57d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625be57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625be57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625be57d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625be57d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625be57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625be57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625be57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625be57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b625be57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b625be57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25be57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25be57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625be57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625be57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625be57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625be57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625be57d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625be57d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625be57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625be57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625be57d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625be57d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s://www.youtube.com/watch?v=NBZ9Ro6UKV8&amp;list=PLFIM0718LjIVuONHysfOK0ZtiqUWvrx4F" TargetMode="External"/><Relationship Id="rId6" Type="http://schemas.openxmlformats.org/officeDocument/2006/relationships/hyperlink" Target="https://www.youtube.com/watch?v=3U1AhjEf7DM" TargetMode="External"/><Relationship Id="rId7" Type="http://schemas.openxmlformats.org/officeDocument/2006/relationships/hyperlink" Target="https://www.petanikode.com/html-das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HTML</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06</a:t>
            </a:r>
            <a:endParaRPr sz="1000">
              <a:solidFill>
                <a:schemeClr val="lt1"/>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46" name="Google Shape;146;p23"/>
          <p:cNvPicPr preferRelativeResize="0"/>
          <p:nvPr/>
        </p:nvPicPr>
        <p:blipFill>
          <a:blip r:embed="rId5">
            <a:alphaModFix/>
          </a:blip>
          <a:stretch>
            <a:fillRect/>
          </a:stretch>
        </p:blipFill>
        <p:spPr>
          <a:xfrm>
            <a:off x="1224375" y="888775"/>
            <a:ext cx="6695225" cy="365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52" name="Google Shape;152;p2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53" name="Google Shape;153;p24"/>
          <p:cNvPicPr preferRelativeResize="0"/>
          <p:nvPr/>
        </p:nvPicPr>
        <p:blipFill>
          <a:blip r:embed="rId5">
            <a:alphaModFix/>
          </a:blip>
          <a:stretch>
            <a:fillRect/>
          </a:stretch>
        </p:blipFill>
        <p:spPr>
          <a:xfrm>
            <a:off x="633675" y="1776736"/>
            <a:ext cx="7960800" cy="173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59" name="Google Shape;159;p25"/>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0" name="Google Shape;160;p25"/>
          <p:cNvPicPr preferRelativeResize="0"/>
          <p:nvPr/>
        </p:nvPicPr>
        <p:blipFill>
          <a:blip r:embed="rId5">
            <a:alphaModFix/>
          </a:blip>
          <a:stretch>
            <a:fillRect/>
          </a:stretch>
        </p:blipFill>
        <p:spPr>
          <a:xfrm>
            <a:off x="2366950" y="1071550"/>
            <a:ext cx="4410075" cy="300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09</a:t>
            </a:r>
            <a:endParaRPr sz="1000">
              <a:solidFill>
                <a:schemeClr val="dk1"/>
              </a:solidFill>
              <a:latin typeface="Poppins"/>
              <a:ea typeface="Poppins"/>
              <a:cs typeface="Poppins"/>
              <a:sym typeface="Poppins"/>
            </a:endParaRPr>
          </a:p>
        </p:txBody>
      </p:sp>
      <p:pic>
        <p:nvPicPr>
          <p:cNvPr id="166" name="Google Shape;166;p2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7" name="Google Shape;167;p26"/>
          <p:cNvPicPr preferRelativeResize="0"/>
          <p:nvPr/>
        </p:nvPicPr>
        <p:blipFill>
          <a:blip r:embed="rId5">
            <a:alphaModFix/>
          </a:blip>
          <a:stretch>
            <a:fillRect/>
          </a:stretch>
        </p:blipFill>
        <p:spPr>
          <a:xfrm>
            <a:off x="1981200" y="1976438"/>
            <a:ext cx="5181600" cy="119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73" name="Google Shape;173;p2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FORM</a:t>
            </a:r>
            <a:endParaRPr sz="4200">
              <a:solidFill>
                <a:srgbClr val="FFFFFF"/>
              </a:solidFill>
              <a:latin typeface="Poppins ExtraBold"/>
              <a:ea typeface="Poppins ExtraBold"/>
              <a:cs typeface="Poppins ExtraBold"/>
              <a:sym typeface="Poppins ExtraBold"/>
            </a:endParaRPr>
          </a:p>
        </p:txBody>
      </p:sp>
      <p:sp>
        <p:nvSpPr>
          <p:cNvPr id="176" name="Google Shape;176;p2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77" name="Google Shape;177;p2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78" name="Google Shape;178;p2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10</a:t>
            </a:r>
            <a:endParaRPr sz="1000">
              <a:solidFill>
                <a:schemeClr val="lt1"/>
              </a:solidFill>
              <a:latin typeface="Poppins"/>
              <a:ea typeface="Poppins"/>
              <a:cs typeface="Poppins"/>
              <a:sym typeface="Poppins"/>
            </a:endParaRPr>
          </a:p>
        </p:txBody>
      </p:sp>
      <p:pic>
        <p:nvPicPr>
          <p:cNvPr id="184" name="Google Shape;184;p2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85" name="Google Shape;185;p28"/>
          <p:cNvPicPr preferRelativeResize="0"/>
          <p:nvPr/>
        </p:nvPicPr>
        <p:blipFill>
          <a:blip r:embed="rId5">
            <a:alphaModFix/>
          </a:blip>
          <a:stretch>
            <a:fillRect/>
          </a:stretch>
        </p:blipFill>
        <p:spPr>
          <a:xfrm>
            <a:off x="1129863" y="1679487"/>
            <a:ext cx="6884274" cy="178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11</a:t>
            </a:r>
            <a:endParaRPr sz="1000">
              <a:solidFill>
                <a:schemeClr val="lt1"/>
              </a:solidFill>
              <a:latin typeface="Poppins"/>
              <a:ea typeface="Poppins"/>
              <a:cs typeface="Poppins"/>
              <a:sym typeface="Poppins"/>
            </a:endParaRPr>
          </a:p>
        </p:txBody>
      </p:sp>
      <p:pic>
        <p:nvPicPr>
          <p:cNvPr id="191" name="Google Shape;191;p2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2" name="Google Shape;192;p29"/>
          <p:cNvPicPr preferRelativeResize="0"/>
          <p:nvPr/>
        </p:nvPicPr>
        <p:blipFill>
          <a:blip r:embed="rId5">
            <a:alphaModFix/>
          </a:blip>
          <a:stretch>
            <a:fillRect/>
          </a:stretch>
        </p:blipFill>
        <p:spPr>
          <a:xfrm>
            <a:off x="2757475" y="809625"/>
            <a:ext cx="3629025"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12</a:t>
            </a:r>
            <a:endParaRPr sz="1000">
              <a:solidFill>
                <a:schemeClr val="dk1"/>
              </a:solidFill>
              <a:latin typeface="Poppins"/>
              <a:ea typeface="Poppins"/>
              <a:cs typeface="Poppins"/>
              <a:sym typeface="Poppins"/>
            </a:endParaRPr>
          </a:p>
        </p:txBody>
      </p:sp>
      <p:pic>
        <p:nvPicPr>
          <p:cNvPr id="198" name="Google Shape;198;p3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9" name="Google Shape;199;p30"/>
          <p:cNvPicPr preferRelativeResize="0"/>
          <p:nvPr/>
        </p:nvPicPr>
        <p:blipFill>
          <a:blip r:embed="rId5">
            <a:alphaModFix/>
          </a:blip>
          <a:stretch>
            <a:fillRect/>
          </a:stretch>
        </p:blipFill>
        <p:spPr>
          <a:xfrm>
            <a:off x="2326175" y="851563"/>
            <a:ext cx="4491659" cy="3650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13</a:t>
            </a:r>
            <a:endParaRPr sz="1000">
              <a:solidFill>
                <a:schemeClr val="dk1"/>
              </a:solidFill>
              <a:latin typeface="Poppins"/>
              <a:ea typeface="Poppins"/>
              <a:cs typeface="Poppins"/>
              <a:sym typeface="Poppins"/>
            </a:endParaRPr>
          </a:p>
        </p:txBody>
      </p:sp>
      <p:pic>
        <p:nvPicPr>
          <p:cNvPr id="205" name="Google Shape;205;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06" name="Google Shape;206;p31"/>
          <p:cNvPicPr preferRelativeResize="0"/>
          <p:nvPr/>
        </p:nvPicPr>
        <p:blipFill>
          <a:blip r:embed="rId5">
            <a:alphaModFix/>
          </a:blip>
          <a:stretch>
            <a:fillRect/>
          </a:stretch>
        </p:blipFill>
        <p:spPr>
          <a:xfrm>
            <a:off x="2343900" y="893638"/>
            <a:ext cx="4456201" cy="3650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212" name="Google Shape;212;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16</a:t>
            </a:r>
            <a:endParaRPr sz="1000">
              <a:solidFill>
                <a:schemeClr val="dk1"/>
              </a:solidFill>
              <a:latin typeface="Poppins"/>
              <a:ea typeface="Poppins"/>
              <a:cs typeface="Poppins"/>
              <a:sym typeface="Poppins"/>
            </a:endParaRPr>
          </a:p>
        </p:txBody>
      </p:sp>
      <p:pic>
        <p:nvPicPr>
          <p:cNvPr id="213" name="Google Shape;213;p3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4" name="Google Shape;214;p3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u="sng">
                <a:solidFill>
                  <a:schemeClr val="accent5"/>
                </a:solidFill>
                <a:hlinkClick r:id="rId5">
                  <a:extLst>
                    <a:ext uri="{A12FA001-AC4F-418D-AE19-62706E023703}">
                      <ahyp:hlinkClr val="tx"/>
                    </a:ext>
                  </a:extLst>
                </a:hlinkClick>
              </a:rPr>
              <a:t>https://www.youtube.com/watch?v=NBZ9Ro6UKV8&amp;list=PLFIM0718LjIVuONHysfOK0ZtiqUWvrx4F</a:t>
            </a:r>
            <a:endParaRPr sz="1200">
              <a:solidFill>
                <a:srgbClr val="202124"/>
              </a:solidFill>
            </a:endParaRPr>
          </a:p>
          <a:p>
            <a:pPr indent="0" lvl="0" marL="0" rtl="0" algn="l">
              <a:lnSpc>
                <a:spcPct val="150000"/>
              </a:lnSpc>
              <a:spcBef>
                <a:spcPts val="1200"/>
              </a:spcBef>
              <a:spcAft>
                <a:spcPts val="0"/>
              </a:spcAft>
              <a:buNone/>
            </a:pPr>
            <a:r>
              <a:rPr lang="en" sz="1200" u="sng">
                <a:solidFill>
                  <a:schemeClr val="accent5"/>
                </a:solidFill>
                <a:hlinkClick r:id="rId6">
                  <a:extLst>
                    <a:ext uri="{A12FA001-AC4F-418D-AE19-62706E023703}">
                      <ahyp:hlinkClr val="tx"/>
                    </a:ext>
                  </a:extLst>
                </a:hlinkClick>
              </a:rPr>
              <a:t>https://www.youtube.com/watch?v=3U1AhjEf7DM</a:t>
            </a:r>
            <a:endParaRPr sz="1200">
              <a:solidFill>
                <a:srgbClr val="202124"/>
              </a:solidFill>
            </a:endParaRPr>
          </a:p>
          <a:p>
            <a:pPr indent="0" lvl="0" marL="0" rtl="0" algn="l">
              <a:lnSpc>
                <a:spcPct val="150000"/>
              </a:lnSpc>
              <a:spcBef>
                <a:spcPts val="1200"/>
              </a:spcBef>
              <a:spcAft>
                <a:spcPts val="1200"/>
              </a:spcAft>
              <a:buNone/>
            </a:pPr>
            <a:r>
              <a:rPr lang="en" sz="1200" u="sng">
                <a:solidFill>
                  <a:schemeClr val="accent5"/>
                </a:solidFill>
                <a:hlinkClick r:id="rId7">
                  <a:extLst>
                    <a:ext uri="{A12FA001-AC4F-418D-AE19-62706E023703}">
                      <ahyp:hlinkClr val="tx"/>
                    </a:ext>
                  </a:extLst>
                </a:hlinkClick>
              </a:rPr>
              <a:t>https://www.petanikode.com/html-dasar/</a:t>
            </a:r>
            <a:endParaRPr sz="1200">
              <a:solidFill>
                <a:srgbClr val="161616"/>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HTML</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61616"/>
                </a:solidFill>
                <a:latin typeface="Poppins"/>
                <a:ea typeface="Poppins"/>
                <a:cs typeface="Poppins"/>
                <a:sym typeface="Poppins"/>
              </a:rPr>
              <a:t>Deskripsi</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HTML adalah singkatan dari Hypertext Markup Language, yaitu bahasa markup standar untuk membuat dan menyusun halaman dan aplikasi web. Anda bisa menggunakan bahasa markup ini untuk bagian paragraf, heading, maupun link pada suatu web page.</a:t>
            </a:r>
            <a:endParaRPr sz="1200">
              <a:solidFill>
                <a:srgbClr val="161616"/>
              </a:solidFill>
              <a:latin typeface="Poppins"/>
              <a:ea typeface="Poppins"/>
              <a:cs typeface="Poppins"/>
              <a:sym typeface="Poppins"/>
            </a:endParaRPr>
          </a:p>
          <a:p>
            <a:pPr indent="0" lvl="0" marL="0" rtl="0" algn="l">
              <a:lnSpc>
                <a:spcPct val="115000"/>
              </a:lnSpc>
              <a:spcBef>
                <a:spcPts val="1200"/>
              </a:spcBef>
              <a:spcAft>
                <a:spcPts val="0"/>
              </a:spcAft>
              <a:buNone/>
            </a:pPr>
            <a:r>
              <a:rPr lang="en" sz="1200">
                <a:solidFill>
                  <a:srgbClr val="161616"/>
                </a:solidFill>
                <a:latin typeface="Poppins"/>
                <a:ea typeface="Poppins"/>
                <a:cs typeface="Poppins"/>
                <a:sym typeface="Poppins"/>
              </a:rPr>
              <a:t>Manfaat </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halaman web.</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Menampilkan berbagai informasi di dalam sebuah browser Internet.</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link menuju halaman web lain dengan kode tertentu (hypertext).</a:t>
            </a:r>
            <a:endParaRPr sz="1200">
              <a:solidFill>
                <a:srgbClr val="161616"/>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CREATE FILE HTML</a:t>
            </a:r>
            <a:endParaRPr sz="4200">
              <a:solidFill>
                <a:srgbClr val="FFFFFF"/>
              </a:solidFill>
              <a:latin typeface="Poppins ExtraBold"/>
              <a:ea typeface="Poppins ExtraBold"/>
              <a:cs typeface="Poppins ExtraBold"/>
              <a:sym typeface="Poppins ExtraBold"/>
            </a:endParaRPr>
          </a:p>
        </p:txBody>
      </p:sp>
      <p:sp>
        <p:nvSpPr>
          <p:cNvPr id="83" name="Google Shape;83;p16"/>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84" name="Google Shape;84;p16"/>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85" name="Google Shape;85;p16"/>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CREATE INDEX</a:t>
            </a:r>
            <a:endParaRPr sz="3200">
              <a:solidFill>
                <a:schemeClr val="dk1"/>
              </a:solidFill>
              <a:latin typeface="Poppins ExtraBold"/>
              <a:ea typeface="Poppins ExtraBold"/>
              <a:cs typeface="Poppins ExtraBold"/>
              <a:sym typeface="Poppins ExtraBold"/>
            </a:endParaRPr>
          </a:p>
        </p:txBody>
      </p:sp>
      <p:sp>
        <p:nvSpPr>
          <p:cNvPr id="91" name="Google Shape;91;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92" name="Google Shape;92;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3" name="Google Shape;93;p17"/>
          <p:cNvPicPr preferRelativeResize="0"/>
          <p:nvPr/>
        </p:nvPicPr>
        <p:blipFill>
          <a:blip r:embed="rId5">
            <a:alphaModFix/>
          </a:blip>
          <a:stretch>
            <a:fillRect/>
          </a:stretch>
        </p:blipFill>
        <p:spPr>
          <a:xfrm>
            <a:off x="892898" y="1457325"/>
            <a:ext cx="3600602" cy="1972300"/>
          </a:xfrm>
          <a:prstGeom prst="rect">
            <a:avLst/>
          </a:prstGeom>
          <a:noFill/>
          <a:ln>
            <a:noFill/>
          </a:ln>
        </p:spPr>
      </p:pic>
      <p:pic>
        <p:nvPicPr>
          <p:cNvPr id="94" name="Google Shape;94;p17"/>
          <p:cNvPicPr preferRelativeResize="0"/>
          <p:nvPr/>
        </p:nvPicPr>
        <p:blipFill>
          <a:blip r:embed="rId6">
            <a:alphaModFix/>
          </a:blip>
          <a:stretch>
            <a:fillRect/>
          </a:stretch>
        </p:blipFill>
        <p:spPr>
          <a:xfrm>
            <a:off x="892900" y="3578445"/>
            <a:ext cx="3597375" cy="1194600"/>
          </a:xfrm>
          <a:prstGeom prst="rect">
            <a:avLst/>
          </a:prstGeom>
          <a:noFill/>
          <a:ln>
            <a:noFill/>
          </a:ln>
        </p:spPr>
      </p:pic>
      <p:pic>
        <p:nvPicPr>
          <p:cNvPr id="95" name="Google Shape;95;p17"/>
          <p:cNvPicPr preferRelativeResize="0"/>
          <p:nvPr/>
        </p:nvPicPr>
        <p:blipFill>
          <a:blip r:embed="rId7">
            <a:alphaModFix/>
          </a:blip>
          <a:stretch>
            <a:fillRect/>
          </a:stretch>
        </p:blipFill>
        <p:spPr>
          <a:xfrm>
            <a:off x="4802351" y="2867398"/>
            <a:ext cx="3448750" cy="13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1" name="Google Shape;101;p18"/>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TAG HTML</a:t>
            </a:r>
            <a:endParaRPr sz="4200">
              <a:solidFill>
                <a:srgbClr val="FFFFFF"/>
              </a:solidFill>
              <a:latin typeface="Poppins ExtraBold"/>
              <a:ea typeface="Poppins ExtraBold"/>
              <a:cs typeface="Poppins ExtraBold"/>
              <a:sym typeface="Poppins ExtraBold"/>
            </a:endParaRPr>
          </a:p>
        </p:txBody>
      </p:sp>
      <p:sp>
        <p:nvSpPr>
          <p:cNvPr id="104" name="Google Shape;104;p18"/>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05" name="Google Shape;105;p18"/>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06" name="Google Shape;106;p18"/>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03</a:t>
            </a:r>
            <a:endParaRPr sz="1000">
              <a:solidFill>
                <a:schemeClr val="dk1"/>
              </a:solidFill>
              <a:latin typeface="Poppins"/>
              <a:ea typeface="Poppins"/>
              <a:cs typeface="Poppins"/>
              <a:sym typeface="Poppins"/>
            </a:endParaRPr>
          </a:p>
        </p:txBody>
      </p:sp>
      <p:pic>
        <p:nvPicPr>
          <p:cNvPr id="112" name="Google Shape;112;p1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13" name="Google Shape;113;p19"/>
          <p:cNvPicPr preferRelativeResize="0"/>
          <p:nvPr/>
        </p:nvPicPr>
        <p:blipFill>
          <a:blip r:embed="rId5">
            <a:alphaModFix/>
          </a:blip>
          <a:stretch>
            <a:fillRect/>
          </a:stretch>
        </p:blipFill>
        <p:spPr>
          <a:xfrm>
            <a:off x="864313" y="925188"/>
            <a:ext cx="7415382" cy="365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04</a:t>
            </a:r>
            <a:endParaRPr sz="1000">
              <a:solidFill>
                <a:schemeClr val="dk1"/>
              </a:solidFill>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0" name="Google Shape;120;p20"/>
          <p:cNvPicPr preferRelativeResize="0"/>
          <p:nvPr/>
        </p:nvPicPr>
        <p:blipFill>
          <a:blip r:embed="rId5">
            <a:alphaModFix/>
          </a:blip>
          <a:stretch>
            <a:fillRect/>
          </a:stretch>
        </p:blipFill>
        <p:spPr>
          <a:xfrm>
            <a:off x="854300" y="1512798"/>
            <a:ext cx="7435401" cy="268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26" name="Google Shape;126;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7" name="Google Shape;127;p21"/>
          <p:cNvPicPr preferRelativeResize="0"/>
          <p:nvPr/>
        </p:nvPicPr>
        <p:blipFill>
          <a:blip r:embed="rId5">
            <a:alphaModFix/>
          </a:blip>
          <a:stretch>
            <a:fillRect/>
          </a:stretch>
        </p:blipFill>
        <p:spPr>
          <a:xfrm>
            <a:off x="504775" y="962325"/>
            <a:ext cx="3223899" cy="3650725"/>
          </a:xfrm>
          <a:prstGeom prst="rect">
            <a:avLst/>
          </a:prstGeom>
          <a:noFill/>
          <a:ln>
            <a:noFill/>
          </a:ln>
        </p:spPr>
      </p:pic>
      <p:pic>
        <p:nvPicPr>
          <p:cNvPr id="128" name="Google Shape;128;p21"/>
          <p:cNvPicPr preferRelativeResize="0"/>
          <p:nvPr/>
        </p:nvPicPr>
        <p:blipFill rotWithShape="1">
          <a:blip r:embed="rId6">
            <a:alphaModFix/>
          </a:blip>
          <a:srcRect b="0" l="0" r="0" t="0"/>
          <a:stretch/>
        </p:blipFill>
        <p:spPr>
          <a:xfrm>
            <a:off x="3881075" y="962325"/>
            <a:ext cx="4733499" cy="189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34" name="Google Shape;134;p22"/>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MENU</a:t>
            </a:r>
            <a:endParaRPr sz="4200">
              <a:solidFill>
                <a:srgbClr val="FFFFFF"/>
              </a:solidFill>
              <a:latin typeface="Poppins ExtraBold"/>
              <a:ea typeface="Poppins ExtraBold"/>
              <a:cs typeface="Poppins ExtraBold"/>
              <a:sym typeface="Poppins ExtraBold"/>
            </a:endParaRPr>
          </a:p>
        </p:txBody>
      </p:sp>
      <p:sp>
        <p:nvSpPr>
          <p:cNvPr id="137" name="Google Shape;137;p22"/>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38" name="Google Shape;138;p22"/>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39" name="Google Shape;139;p22"/>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